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y="5143500" cx="9144000"/>
  <p:notesSz cx="6858000" cy="9144000"/>
  <p:embeddedFontLst>
    <p:embeddedFont>
      <p:font typeface="Roboto Slab"/>
      <p:regular r:id="rId9"/>
      <p:bold r:id="rId10"/>
    </p:embeddedFont>
    <p:embeddedFont>
      <p:font typeface="Roboto"/>
      <p:regular r:id="rId11"/>
      <p:bold r:id="rId12"/>
      <p:italic r:id="rId13"/>
      <p:boldItalic r:id="rId14"/>
    </p:embeddedFont>
    <p:embeddedFont>
      <p:font typeface="Amatic SC"/>
      <p:regular r:id="rId15"/>
      <p:bold r:id="rId16"/>
    </p:embeddedFont>
    <p:embeddedFont>
      <p:font typeface="Source Code Pro"/>
      <p:regular r:id="rId17"/>
      <p:bold r:id="rId18"/>
    </p:embeddedFont>
    <p:embeddedFont>
      <p:font typeface="Syncopate"/>
      <p:regular r:id="rId19"/>
      <p:bold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Syncopate-bold.fntdata"/><Relationship Id="rId11" Type="http://schemas.openxmlformats.org/officeDocument/2006/relationships/font" Target="fonts/Roboto-regular.fntdata"/><Relationship Id="rId10" Type="http://schemas.openxmlformats.org/officeDocument/2006/relationships/font" Target="fonts/RobotoSlab-bold.fntdata"/><Relationship Id="rId13" Type="http://schemas.openxmlformats.org/officeDocument/2006/relationships/font" Target="fonts/Roboto-italic.fntdata"/><Relationship Id="rId12" Type="http://schemas.openxmlformats.org/officeDocument/2006/relationships/font" Target="fonts/Roboto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font" Target="fonts/RobotoSlab-regular.fntdata"/><Relationship Id="rId15" Type="http://schemas.openxmlformats.org/officeDocument/2006/relationships/font" Target="fonts/AmaticSC-regular.fntdata"/><Relationship Id="rId14" Type="http://schemas.openxmlformats.org/officeDocument/2006/relationships/font" Target="fonts/Roboto-boldItalic.fntdata"/><Relationship Id="rId17" Type="http://schemas.openxmlformats.org/officeDocument/2006/relationships/font" Target="fonts/SourceCodePro-regular.fntdata"/><Relationship Id="rId16" Type="http://schemas.openxmlformats.org/officeDocument/2006/relationships/font" Target="fonts/AmaticSC-bold.fntdata"/><Relationship Id="rId5" Type="http://schemas.openxmlformats.org/officeDocument/2006/relationships/slide" Target="slides/slide1.xml"/><Relationship Id="rId19" Type="http://schemas.openxmlformats.org/officeDocument/2006/relationships/font" Target="fonts/Syncopate-regular.fntdata"/><Relationship Id="rId6" Type="http://schemas.openxmlformats.org/officeDocument/2006/relationships/slide" Target="slides/slide2.xml"/><Relationship Id="rId18" Type="http://schemas.openxmlformats.org/officeDocument/2006/relationships/font" Target="fonts/SourceCodePro-bold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1524800" y="672605"/>
            <a:ext cx="1081625" cy="1124949"/>
          </a:xfrm>
          <a:custGeom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1" name="Shape 11"/>
          <p:cNvSpPr/>
          <p:nvPr/>
        </p:nvSpPr>
        <p:spPr>
          <a:xfrm rot="10800000">
            <a:off x="6537562" y="3342925"/>
            <a:ext cx="1081625" cy="1124950"/>
          </a:xfrm>
          <a:custGeom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/>
            <a:headEnd len="med" w="med" type="none"/>
            <a:tailEnd len="med" w="med" type="none"/>
          </a:ln>
        </p:spPr>
      </p:sp>
      <p:cxnSp>
        <p:nvCxnSpPr>
          <p:cNvPr id="12" name="Shape 12"/>
          <p:cNvCxnSpPr/>
          <p:nvPr/>
        </p:nvCxnSpPr>
        <p:spPr>
          <a:xfrm>
            <a:off x="4359601" y="2817463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" name="Shape 13"/>
          <p:cNvSpPr txBox="1"/>
          <p:nvPr>
            <p:ph type="ctrTitle"/>
          </p:nvPr>
        </p:nvSpPr>
        <p:spPr>
          <a:xfrm>
            <a:off x="1680301" y="1188925"/>
            <a:ext cx="5783400" cy="14573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000"/>
            </a:lvl1pPr>
            <a:lvl2pPr lvl="1" algn="ctr">
              <a:spcBef>
                <a:spcPts val="0"/>
              </a:spcBef>
              <a:buSzPct val="100000"/>
              <a:defRPr sz="4000"/>
            </a:lvl2pPr>
            <a:lvl3pPr lvl="2" algn="ctr">
              <a:spcBef>
                <a:spcPts val="0"/>
              </a:spcBef>
              <a:buSzPct val="100000"/>
              <a:defRPr sz="4000"/>
            </a:lvl3pPr>
            <a:lvl4pPr lvl="3" algn="ctr">
              <a:spcBef>
                <a:spcPts val="0"/>
              </a:spcBef>
              <a:buSzPct val="100000"/>
              <a:defRPr sz="4000"/>
            </a:lvl4pPr>
            <a:lvl5pPr lvl="4" algn="ctr">
              <a:spcBef>
                <a:spcPts val="0"/>
              </a:spcBef>
              <a:buSzPct val="100000"/>
              <a:defRPr sz="4000"/>
            </a:lvl5pPr>
            <a:lvl6pPr lvl="5" algn="ctr">
              <a:spcBef>
                <a:spcPts val="0"/>
              </a:spcBef>
              <a:buSzPct val="100000"/>
              <a:defRPr sz="4000"/>
            </a:lvl6pPr>
            <a:lvl7pPr lvl="6" algn="ctr">
              <a:spcBef>
                <a:spcPts val="0"/>
              </a:spcBef>
              <a:buSzPct val="100000"/>
              <a:defRPr sz="4000"/>
            </a:lvl7pPr>
            <a:lvl8pPr lvl="7" algn="ctr">
              <a:spcBef>
                <a:spcPts val="0"/>
              </a:spcBef>
              <a:buSzPct val="100000"/>
              <a:defRPr sz="4000"/>
            </a:lvl8pPr>
            <a:lvl9pPr lvl="8" algn="ctr">
              <a:spcBef>
                <a:spcPts val="0"/>
              </a:spcBef>
              <a:buSzPct val="100000"/>
              <a:defRPr sz="4000"/>
            </a:lvl9pPr>
          </a:lstStyle>
          <a:p/>
        </p:txBody>
      </p:sp>
      <p:sp>
        <p:nvSpPr>
          <p:cNvPr id="14" name="Shape 14"/>
          <p:cNvSpPr txBox="1"/>
          <p:nvPr>
            <p:ph idx="1" type="subTitle"/>
          </p:nvPr>
        </p:nvSpPr>
        <p:spPr>
          <a:xfrm>
            <a:off x="1680301" y="3049450"/>
            <a:ext cx="5783400" cy="90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4" name="Shape 54"/>
          <p:cNvSpPr txBox="1"/>
          <p:nvPr>
            <p:ph type="title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56" name="Shape 56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hape 17"/>
          <p:cNvCxnSpPr/>
          <p:nvPr/>
        </p:nvCxnSpPr>
        <p:spPr>
          <a:xfrm>
            <a:off x="4359601" y="2817463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8" name="Shape 18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hape 21"/>
          <p:cNvCxnSpPr/>
          <p:nvPr/>
        </p:nvCxnSpPr>
        <p:spPr>
          <a:xfrm>
            <a:off x="492562" y="1260283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2" name="Shape 22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hape 26"/>
          <p:cNvCxnSpPr/>
          <p:nvPr/>
        </p:nvCxnSpPr>
        <p:spPr>
          <a:xfrm>
            <a:off x="492562" y="1260283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7" name="Shape 27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9" name="Shape 29"/>
          <p:cNvSpPr txBox="1"/>
          <p:nvPr>
            <p:ph idx="2" type="body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3" name="Shape 3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hape 35"/>
          <p:cNvCxnSpPr/>
          <p:nvPr/>
        </p:nvCxnSpPr>
        <p:spPr>
          <a:xfrm>
            <a:off x="489218" y="1412276"/>
            <a:ext cx="3315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6" name="Shape 36"/>
          <p:cNvSpPr txBox="1"/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8" name="Shape 3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41" name="Shape 4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44" name="Shape 44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5" name="Shape 45"/>
          <p:cNvSpPr txBox="1"/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3800"/>
            </a:lvl1pPr>
            <a:lvl2pPr lvl="1" algn="ctr">
              <a:spcBef>
                <a:spcPts val="0"/>
              </a:spcBef>
              <a:buSzPct val="100000"/>
              <a:defRPr sz="3800"/>
            </a:lvl2pPr>
            <a:lvl3pPr lvl="2" algn="ctr">
              <a:spcBef>
                <a:spcPts val="0"/>
              </a:spcBef>
              <a:buSzPct val="100000"/>
              <a:defRPr sz="3800"/>
            </a:lvl3pPr>
            <a:lvl4pPr lvl="3" algn="ctr">
              <a:spcBef>
                <a:spcPts val="0"/>
              </a:spcBef>
              <a:buSzPct val="100000"/>
              <a:defRPr sz="3800"/>
            </a:lvl4pPr>
            <a:lvl5pPr lvl="4" algn="ctr">
              <a:spcBef>
                <a:spcPts val="0"/>
              </a:spcBef>
              <a:buSzPct val="100000"/>
              <a:defRPr sz="3800"/>
            </a:lvl5pPr>
            <a:lvl6pPr lvl="5" algn="ctr">
              <a:spcBef>
                <a:spcPts val="0"/>
              </a:spcBef>
              <a:buSzPct val="100000"/>
              <a:defRPr sz="3800"/>
            </a:lvl6pPr>
            <a:lvl7pPr lvl="6" algn="ctr">
              <a:spcBef>
                <a:spcPts val="0"/>
              </a:spcBef>
              <a:buSzPct val="100000"/>
              <a:defRPr sz="3800"/>
            </a:lvl7pPr>
            <a:lvl8pPr lvl="7" algn="ctr">
              <a:spcBef>
                <a:spcPts val="0"/>
              </a:spcBef>
              <a:buSzPct val="100000"/>
              <a:defRPr sz="3800"/>
            </a:lvl8pPr>
            <a:lvl9pPr lvl="8" algn="ctr">
              <a:spcBef>
                <a:spcPts val="0"/>
              </a:spcBef>
              <a:buSzPct val="100000"/>
              <a:defRPr sz="3800"/>
            </a:lvl9pPr>
          </a:lstStyle>
          <a:p/>
        </p:txBody>
      </p:sp>
      <p:sp>
        <p:nvSpPr>
          <p:cNvPr id="46" name="Shape 46"/>
          <p:cNvSpPr txBox="1"/>
          <p:nvPr>
            <p:ph idx="1" type="subTitle"/>
          </p:nvPr>
        </p:nvSpPr>
        <p:spPr>
          <a:xfrm>
            <a:off x="265500" y="2769000"/>
            <a:ext cx="4045200" cy="1345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idx="1" type="body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buFont typeface="Roboto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0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type="ctrTitle"/>
          </p:nvPr>
        </p:nvSpPr>
        <p:spPr>
          <a:xfrm>
            <a:off x="1680301" y="1188925"/>
            <a:ext cx="5783400" cy="14573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6000">
                <a:latin typeface="Source Code Pro"/>
                <a:ea typeface="Source Code Pro"/>
                <a:cs typeface="Source Code Pro"/>
                <a:sym typeface="Source Code Pro"/>
              </a:rPr>
              <a:t>Spiral Galaxies</a:t>
            </a:r>
          </a:p>
        </p:txBody>
      </p:sp>
      <p:sp>
        <p:nvSpPr>
          <p:cNvPr id="64" name="Shape 64"/>
          <p:cNvSpPr txBox="1"/>
          <p:nvPr>
            <p:ph idx="1" type="subTitle"/>
          </p:nvPr>
        </p:nvSpPr>
        <p:spPr>
          <a:xfrm>
            <a:off x="1680301" y="3049450"/>
            <a:ext cx="5783400" cy="90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3600">
                <a:latin typeface="Amatic SC"/>
                <a:ea typeface="Amatic SC"/>
                <a:cs typeface="Amatic SC"/>
                <a:sym typeface="Amatic SC"/>
              </a:rPr>
              <a:t>By: Dajanae, Devin, and Kennedy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3000">
                <a:latin typeface="Syncopate"/>
                <a:ea typeface="Syncopate"/>
                <a:cs typeface="Syncopate"/>
                <a:sym typeface="Syncopate"/>
              </a:rPr>
              <a:t>Messier 76</a:t>
            </a:r>
          </a:p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387900" y="1594025"/>
            <a:ext cx="3505800" cy="3180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Clr>
                <a:srgbClr val="F3F3F3"/>
              </a:buClr>
              <a:buSzPct val="100000"/>
              <a:buFont typeface="Amatic SC"/>
              <a:buChar char="➔"/>
            </a:pPr>
            <a:r>
              <a:rPr lang="en" sz="2400">
                <a:solidFill>
                  <a:srgbClr val="F3F3F3"/>
                </a:solidFill>
                <a:latin typeface="Amatic SC"/>
                <a:ea typeface="Amatic SC"/>
                <a:cs typeface="Amatic SC"/>
                <a:sym typeface="Amatic SC"/>
              </a:rPr>
              <a:t> </a:t>
            </a:r>
            <a:r>
              <a:rPr lang="en" sz="2600">
                <a:solidFill>
                  <a:srgbClr val="F3F3F3"/>
                </a:solidFill>
                <a:latin typeface="Amatic SC"/>
                <a:ea typeface="Amatic SC"/>
                <a:cs typeface="Amatic SC"/>
                <a:sym typeface="Amatic SC"/>
              </a:rPr>
              <a:t>NASA/ESA/Hubble Heritage Team</a:t>
            </a:r>
          </a:p>
          <a:p>
            <a:pPr indent="-393700" lvl="0" marL="457200">
              <a:spcBef>
                <a:spcPts val="0"/>
              </a:spcBef>
              <a:buClr>
                <a:srgbClr val="F3F3F3"/>
              </a:buClr>
              <a:buSzPct val="100000"/>
              <a:buFont typeface="Arial"/>
              <a:buChar char="➔"/>
            </a:pPr>
            <a:r>
              <a:rPr lang="en" sz="2600">
                <a:solidFill>
                  <a:srgbClr val="F3F3F3"/>
                </a:solidFill>
                <a:latin typeface="Amatic SC"/>
                <a:ea typeface="Amatic SC"/>
                <a:cs typeface="Amatic SC"/>
                <a:sym typeface="Amatic SC"/>
              </a:rPr>
              <a:t>clusters of young blue stars and glowing pink regions of ionized hydrogen.</a:t>
            </a:r>
            <a:r>
              <a:rPr lang="en" sz="2600">
                <a:solidFill>
                  <a:srgbClr val="F3F3F3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pic>
        <p:nvPicPr>
          <p:cNvPr id="71" name="Shape 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93575" y="369500"/>
            <a:ext cx="4577900" cy="4404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/>
          <p:nvPr>
            <p:ph type="title"/>
          </p:nvPr>
        </p:nvSpPr>
        <p:spPr>
          <a:xfrm>
            <a:off x="387900" y="283175"/>
            <a:ext cx="3021900" cy="10398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1800">
                <a:latin typeface="Syncopate"/>
                <a:ea typeface="Syncopate"/>
                <a:cs typeface="Syncopate"/>
                <a:sym typeface="Syncopate"/>
              </a:rPr>
              <a:t>NGC 6872: Largest known spiral galaxy</a:t>
            </a:r>
          </a:p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387900" y="1594024"/>
            <a:ext cx="3021900" cy="28895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Clr>
                <a:srgbClr val="F3F3F3"/>
              </a:buClr>
              <a:buSzPct val="100000"/>
              <a:buFont typeface="Amatic SC"/>
              <a:buChar char="➔"/>
            </a:pPr>
            <a:r>
              <a:rPr lang="en" sz="2400">
                <a:solidFill>
                  <a:srgbClr val="F3F3F3"/>
                </a:solidFill>
                <a:latin typeface="Amatic SC"/>
                <a:ea typeface="Amatic SC"/>
                <a:cs typeface="Amatic SC"/>
                <a:sym typeface="Amatic SC"/>
              </a:rPr>
              <a:t>NASA's Goddard Space Flight Center/ESO/JPL-Caltech/DSS</a:t>
            </a:r>
          </a:p>
          <a:p>
            <a:pPr indent="-381000" lvl="0" marL="457200">
              <a:spcBef>
                <a:spcPts val="0"/>
              </a:spcBef>
              <a:buSzPct val="100000"/>
              <a:buFont typeface="Amatic SC"/>
              <a:buChar char="➔"/>
            </a:pPr>
            <a:r>
              <a:rPr lang="en" sz="2400">
                <a:latin typeface="Amatic SC"/>
                <a:ea typeface="Amatic SC"/>
                <a:cs typeface="Amatic SC"/>
                <a:sym typeface="Amatic SC"/>
              </a:rPr>
              <a:t>Multitude of galaxies and stars in the background</a:t>
            </a:r>
          </a:p>
        </p:txBody>
      </p:sp>
      <p:pic>
        <p:nvPicPr>
          <p:cNvPr id="78" name="Shape 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72124" y="743325"/>
            <a:ext cx="5576126" cy="3468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>
            <p:ph type="title"/>
          </p:nvPr>
        </p:nvSpPr>
        <p:spPr>
          <a:xfrm>
            <a:off x="387900" y="5910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3000">
                <a:latin typeface="Syncopate"/>
                <a:ea typeface="Syncopate"/>
                <a:cs typeface="Syncopate"/>
                <a:sym typeface="Syncopate"/>
              </a:rPr>
              <a:t>Messier 104</a:t>
            </a:r>
          </a:p>
        </p:txBody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387900" y="1486624"/>
            <a:ext cx="3175200" cy="2788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Clr>
                <a:srgbClr val="F3F3F3"/>
              </a:buClr>
              <a:buSzPct val="100000"/>
              <a:buFont typeface="Amatic SC"/>
              <a:buChar char="➔"/>
            </a:pPr>
            <a:r>
              <a:rPr lang="en" sz="2400">
                <a:solidFill>
                  <a:srgbClr val="F3F3F3"/>
                </a:solidFill>
                <a:latin typeface="Amatic SC"/>
                <a:ea typeface="Amatic SC"/>
                <a:cs typeface="Amatic SC"/>
                <a:sym typeface="Amatic SC"/>
              </a:rPr>
              <a:t> </a:t>
            </a:r>
            <a:r>
              <a:rPr lang="en" sz="2600">
                <a:solidFill>
                  <a:srgbClr val="F3F3F3"/>
                </a:solidFill>
                <a:latin typeface="Amatic SC"/>
                <a:ea typeface="Amatic SC"/>
                <a:cs typeface="Amatic SC"/>
                <a:sym typeface="Amatic SC"/>
              </a:rPr>
              <a:t>ESO/P. Barthel</a:t>
            </a:r>
          </a:p>
          <a:p>
            <a:pPr indent="-393700" lvl="0" marL="457200" rtl="0">
              <a:spcBef>
                <a:spcPts val="0"/>
              </a:spcBef>
              <a:buClr>
                <a:srgbClr val="FFFFFF"/>
              </a:buClr>
              <a:buSzPct val="100000"/>
              <a:buFont typeface="Amatic SC"/>
              <a:buChar char="➔"/>
            </a:pPr>
            <a:r>
              <a:rPr lang="en" sz="26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 surrounded by thick lanes of dust and a halo of globular clusters and stars.</a:t>
            </a:r>
          </a:p>
        </p:txBody>
      </p:sp>
      <p:pic>
        <p:nvPicPr>
          <p:cNvPr id="85" name="Shape 8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26925" y="659800"/>
            <a:ext cx="5098524" cy="3823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